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8" r:id="rId5"/>
    <p:sldId id="259" r:id="rId6"/>
    <p:sldId id="260" r:id="rId7"/>
    <p:sldId id="262" r:id="rId8"/>
    <p:sldId id="261" r:id="rId9"/>
    <p:sldId id="263" r:id="rId10"/>
    <p:sldId id="273" r:id="rId11"/>
    <p:sldId id="264" r:id="rId12"/>
    <p:sldId id="265" r:id="rId13"/>
    <p:sldId id="266" r:id="rId14"/>
    <p:sldId id="267" r:id="rId15"/>
    <p:sldId id="268" r:id="rId16"/>
    <p:sldId id="269" r:id="rId17"/>
    <p:sldId id="274" r:id="rId18"/>
    <p:sldId id="270" r:id="rId19"/>
  </p:sldIdLst>
  <p:sldSz cx="9144000" cy="5715000" type="screen16x10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4C87"/>
    <a:srgbClr val="025198"/>
    <a:srgbClr val="094C89"/>
    <a:srgbClr val="0C788E"/>
    <a:srgbClr val="FFFFFF"/>
    <a:srgbClr val="422C16"/>
    <a:srgbClr val="000099"/>
    <a:srgbClr val="1C1C1C"/>
    <a:srgbClr val="660066"/>
    <a:srgbClr val="0000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75" autoAdjust="0"/>
    <p:restoredTop sz="94652" autoAdjust="0"/>
  </p:normalViewPr>
  <p:slideViewPr>
    <p:cSldViewPr>
      <p:cViewPr>
        <p:scale>
          <a:sx n="141" d="100"/>
          <a:sy n="141" d="100"/>
        </p:scale>
        <p:origin x="-774" y="6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A4639E-3803-42B8-989F-B46898E10374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6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6C7BED-51D4-49C2-AA0E-59971BFADB6D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4317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74D2B7-4E5D-4CB3-9DBF-861949A9142F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884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9AFFBE-E66F-42A5-ACE2-4E526CA48F7F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4521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ED8AD8-9D92-4968-B345-2856F1CB8332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6203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783634-27D6-4377-9EAD-747CC40575F0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4588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62072B-7656-4FC1-94A3-2B21ED11B713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3664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5D18A1-6510-4B48-A9DA-50EFE36DDA75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3747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84BD39-97AB-47C7-A710-BD5AB63C0FC7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4029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1AA59E-C075-48F5-9437-2020CD7C2987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4247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72ABF6-D4F4-4D28-BDDD-FCC69EDF0F04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9198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866"/>
            <a:ext cx="82296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1"/>
            <a:ext cx="8229600" cy="3771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5204354"/>
            <a:ext cx="2133600" cy="39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204354"/>
            <a:ext cx="2895600" cy="39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5204354"/>
            <a:ext cx="2133600" cy="39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8E69B9F-354E-4E29-B647-6DB319FE267F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8" name="Rectangle 110"/>
          <p:cNvSpPr>
            <a:spLocks noGrp="1" noChangeArrowheads="1"/>
          </p:cNvSpPr>
          <p:nvPr>
            <p:ph type="ctrTitle"/>
          </p:nvPr>
        </p:nvSpPr>
        <p:spPr>
          <a:xfrm>
            <a:off x="539750" y="2977886"/>
            <a:ext cx="7992690" cy="453760"/>
          </a:xfrm>
          <a:noFill/>
          <a:ln/>
        </p:spPr>
        <p:txBody>
          <a:bodyPr/>
          <a:lstStyle/>
          <a:p>
            <a:pPr algn="l"/>
            <a:r>
              <a:rPr lang="ru-RU" sz="3600" b="1" dirty="0" smtClean="0"/>
              <a:t>Информационный центр РТСУ</a:t>
            </a:r>
            <a:endParaRPr lang="es-ES" sz="3600" b="1" dirty="0">
              <a:solidFill>
                <a:srgbClr val="1C1C1C"/>
              </a:solidFill>
            </a:endParaRPr>
          </a:p>
        </p:txBody>
      </p:sp>
      <p:sp>
        <p:nvSpPr>
          <p:cNvPr id="2173" name="Rectangle 125"/>
          <p:cNvSpPr>
            <a:spLocks noChangeArrowheads="1"/>
          </p:cNvSpPr>
          <p:nvPr/>
        </p:nvSpPr>
        <p:spPr bwMode="auto">
          <a:xfrm>
            <a:off x="539752" y="3458105"/>
            <a:ext cx="5040313" cy="453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ru-RU" sz="2000" b="1" dirty="0" err="1" smtClean="0">
                <a:solidFill>
                  <a:srgbClr val="1C1C1C"/>
                </a:solidFill>
              </a:rPr>
              <a:t>Ульмасов</a:t>
            </a:r>
            <a:r>
              <a:rPr lang="ru-RU" sz="2000" b="1" dirty="0" smtClean="0">
                <a:solidFill>
                  <a:srgbClr val="1C1C1C"/>
                </a:solidFill>
              </a:rPr>
              <a:t>  Р.У.</a:t>
            </a:r>
            <a:endParaRPr lang="es-ES" sz="2000" b="1" dirty="0">
              <a:solidFill>
                <a:srgbClr val="1C1C1C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65840" y="5483510"/>
            <a:ext cx="840383" cy="216024"/>
          </a:xfrm>
          <a:prstGeom prst="rect">
            <a:avLst/>
          </a:prstGeom>
          <a:solidFill>
            <a:srgbClr val="094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125"/>
          <p:cNvSpPr>
            <a:spLocks noChangeArrowheads="1"/>
          </p:cNvSpPr>
          <p:nvPr/>
        </p:nvSpPr>
        <p:spPr bwMode="auto">
          <a:xfrm>
            <a:off x="1691680" y="4369669"/>
            <a:ext cx="5832647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www.rtsu.tj</a:t>
            </a:r>
            <a:endParaRPr lang="es-ES" sz="14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0"/>
            <a:ext cx="7740352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r>
              <a:rPr lang="en-US" sz="1400" b="1" dirty="0" smtClean="0">
                <a:solidFill>
                  <a:schemeClr val="bg1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chemeClr val="bg1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698947"/>
              </p:ext>
            </p:extLst>
          </p:nvPr>
        </p:nvGraphicFramePr>
        <p:xfrm>
          <a:off x="5508103" y="337220"/>
          <a:ext cx="3342667" cy="3944578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2274135"/>
                <a:gridCol w="1068532"/>
              </a:tblGrid>
              <a:tr h="3555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Источник трафика</a:t>
                      </a:r>
                      <a:endParaRPr lang="ru-RU" sz="1300" b="1" dirty="0">
                        <a:solidFill>
                          <a:srgbClr val="074C87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4112" marR="84112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Визиты</a:t>
                      </a:r>
                      <a:endParaRPr lang="ru-RU" sz="1300" b="1" dirty="0">
                        <a:solidFill>
                          <a:srgbClr val="074C87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4112" marR="84112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555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dirty="0" smtClean="0">
                          <a:effectLst/>
                        </a:rPr>
                        <a:t>Переходы из поисковых систем</a:t>
                      </a:r>
                      <a:endParaRPr lang="ru-RU" sz="1300" b="0" dirty="0" smtClean="0">
                        <a:solidFill>
                          <a:schemeClr val="accent1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4112" marR="84112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23399</a:t>
                      </a:r>
                      <a:endParaRPr lang="ru-RU" sz="1300" b="0" dirty="0">
                        <a:solidFill>
                          <a:schemeClr val="accent1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4112" marR="84112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8050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effectLst/>
                        </a:rPr>
                        <a:t>Прямые заходы</a:t>
                      </a:r>
                      <a:endParaRPr lang="ru-RU" sz="1300" b="0" dirty="0">
                        <a:solidFill>
                          <a:schemeClr val="accent1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4112" marR="84112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17051</a:t>
                      </a:r>
                      <a:endParaRPr lang="ru-RU" sz="1300" b="0" dirty="0">
                        <a:solidFill>
                          <a:schemeClr val="accent1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4112" marR="84112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555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effectLst/>
                        </a:rPr>
                        <a:t>Внутренние переходы</a:t>
                      </a:r>
                      <a:endParaRPr lang="ru-RU" sz="1300" b="0" dirty="0">
                        <a:solidFill>
                          <a:schemeClr val="accent1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4112" marR="84112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6394</a:t>
                      </a:r>
                      <a:endParaRPr lang="ru-RU" sz="1300" b="0" dirty="0">
                        <a:solidFill>
                          <a:schemeClr val="accent1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4112" marR="84112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805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dirty="0" smtClean="0">
                          <a:effectLst/>
                        </a:rPr>
                        <a:t>Переходы по ссылкам на сайтах</a:t>
                      </a:r>
                      <a:endParaRPr lang="ru-RU" sz="1300" b="0" dirty="0" smtClean="0">
                        <a:solidFill>
                          <a:schemeClr val="accent1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4112" marR="84112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958</a:t>
                      </a:r>
                      <a:endParaRPr lang="ru-RU" sz="1300" b="0" dirty="0">
                        <a:solidFill>
                          <a:schemeClr val="accent1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4112" marR="84112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555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effectLst/>
                        </a:rPr>
                        <a:t>Переходы из социальных сетей</a:t>
                      </a:r>
                      <a:endParaRPr lang="ru-RU" sz="1300" b="0" dirty="0">
                        <a:solidFill>
                          <a:schemeClr val="accent1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4112" marR="84112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628</a:t>
                      </a:r>
                      <a:endParaRPr lang="ru-RU" sz="1300" b="0" dirty="0">
                        <a:solidFill>
                          <a:schemeClr val="accent1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4112" marR="84112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8050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определено</a:t>
                      </a:r>
                      <a:endParaRPr lang="ru-RU" sz="13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112" marR="84112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</a:t>
                      </a:r>
                      <a:endParaRPr lang="ru-RU" sz="13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112" marR="84112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8050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Переходы с сохранённых страниц</a:t>
                      </a:r>
                      <a:endParaRPr lang="ru-RU" sz="13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112" marR="84112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47</a:t>
                      </a:r>
                      <a:endParaRPr lang="ru-RU" sz="1300" b="0" dirty="0">
                        <a:solidFill>
                          <a:schemeClr val="accent1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4112" marR="84112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655" y="193204"/>
            <a:ext cx="3903441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187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0"/>
            <a:ext cx="7740352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r>
              <a:rPr lang="en-US" sz="1400" b="1" dirty="0" smtClean="0">
                <a:solidFill>
                  <a:schemeClr val="bg1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chemeClr val="bg1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778897"/>
              </p:ext>
            </p:extLst>
          </p:nvPr>
        </p:nvGraphicFramePr>
        <p:xfrm>
          <a:off x="1691680" y="344654"/>
          <a:ext cx="3342667" cy="2511390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2274135"/>
                <a:gridCol w="1068532"/>
              </a:tblGrid>
              <a:tr h="3555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Возраст</a:t>
                      </a:r>
                      <a:endParaRPr lang="ru-RU" sz="1600" dirty="0">
                        <a:solidFill>
                          <a:srgbClr val="02519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Визиты</a:t>
                      </a:r>
                      <a:endParaRPr lang="ru-RU" sz="1600" dirty="0">
                        <a:solidFill>
                          <a:srgbClr val="02519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5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18‑24 года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16107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9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effectLst/>
                        </a:rPr>
                        <a:t>25‑34 года</a:t>
                      </a:r>
                      <a:endParaRPr lang="ru-RU" sz="1600" b="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9216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5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effectLst/>
                        </a:rPr>
                        <a:t>45‑54 года</a:t>
                      </a:r>
                      <a:endParaRPr lang="ru-RU" sz="1600" b="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</a:rPr>
                        <a:t>4449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4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effectLst/>
                        </a:rPr>
                        <a:t>младше 18 лет</a:t>
                      </a:r>
                      <a:endParaRPr lang="ru-RU" sz="1600" b="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1340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5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effectLst/>
                        </a:rPr>
                        <a:t>35‑44 года</a:t>
                      </a:r>
                      <a:endParaRPr lang="ru-RU" sz="1600" b="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1230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5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Остальные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391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993" y="-695"/>
            <a:ext cx="3632026" cy="5666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781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0"/>
            <a:ext cx="7740352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r>
              <a:rPr lang="en-US" sz="1400" b="1" dirty="0" smtClean="0">
                <a:solidFill>
                  <a:schemeClr val="bg1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chemeClr val="bg1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908648"/>
              </p:ext>
            </p:extLst>
          </p:nvPr>
        </p:nvGraphicFramePr>
        <p:xfrm>
          <a:off x="5508103" y="337220"/>
          <a:ext cx="3342667" cy="1800200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2274135"/>
                <a:gridCol w="1068532"/>
              </a:tblGrid>
              <a:tr h="3555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Тип устройства</a:t>
                      </a:r>
                      <a:endParaRPr lang="ru-RU" sz="1400" dirty="0">
                        <a:solidFill>
                          <a:srgbClr val="02519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Визиты</a:t>
                      </a:r>
                      <a:endParaRPr lang="ru-RU" sz="1400" dirty="0">
                        <a:solidFill>
                          <a:srgbClr val="02519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9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ПК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27503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5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</a:rPr>
                        <a:t>19637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17463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48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Планшеты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1416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5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ТВ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3204"/>
            <a:ext cx="3581855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832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9268"/>
          </a:xfrm>
          <a:solidFill>
            <a:srgbClr val="094C89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Поисковая </a:t>
            </a:r>
            <a:r>
              <a:rPr lang="ru-RU" sz="3200" b="1" dirty="0">
                <a:solidFill>
                  <a:schemeClr val="bg1"/>
                </a:solidFill>
              </a:rPr>
              <a:t>фраза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9308"/>
            <a:ext cx="3888432" cy="108012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находят нас в поисковых системах интернета?</a:t>
            </a:r>
            <a:endParaRPr lang="ru-RU" sz="20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125"/>
          <p:cNvSpPr>
            <a:spLocks noChangeArrowheads="1"/>
          </p:cNvSpPr>
          <p:nvPr/>
        </p:nvSpPr>
        <p:spPr bwMode="auto">
          <a:xfrm>
            <a:off x="0" y="5305772"/>
            <a:ext cx="9144000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r>
              <a:rPr lang="en-US" sz="1400" b="1" dirty="0" smtClean="0">
                <a:solidFill>
                  <a:srgbClr val="025198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rgbClr val="025198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717846"/>
              </p:ext>
            </p:extLst>
          </p:nvPr>
        </p:nvGraphicFramePr>
        <p:xfrm>
          <a:off x="3995936" y="1019966"/>
          <a:ext cx="4968552" cy="44065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5768"/>
                <a:gridCol w="4017875"/>
                <a:gridCol w="634909"/>
              </a:tblGrid>
              <a:tr h="180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08" marR="5590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Последняя поисковая фраза</a:t>
                      </a:r>
                      <a:endParaRPr lang="ru-RU" sz="900" b="1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08" marR="5590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Визиты</a:t>
                      </a:r>
                    </a:p>
                  </a:txBody>
                  <a:tcPr marL="55908" marR="5590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2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err="1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ртсу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1274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2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err="1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ртсу</a:t>
                      </a:r>
                      <a:r>
                        <a:rPr lang="ru-RU" sz="900" b="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российско-таджикский славянский университет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241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2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славянский университет в </a:t>
                      </a:r>
                      <a:r>
                        <a:rPr lang="ru-RU" sz="900" b="0" dirty="0" err="1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душанбе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123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2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http://</a:t>
                      </a:r>
                      <a:r>
                        <a:rPr lang="ru-RU" sz="9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www.rtsu.tj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107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2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err="1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российско</a:t>
                      </a:r>
                      <a:r>
                        <a:rPr lang="en-US" sz="9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9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таджикский славянский университет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106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2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сайт </a:t>
                      </a:r>
                      <a:r>
                        <a:rPr lang="ru-RU" sz="900" b="0" dirty="0" err="1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ртсу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91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2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российский таджикский славянский университет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90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2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rtsu.tj</a:t>
                      </a:r>
                      <a:endParaRPr lang="ru-RU" sz="900" b="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88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2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российско-таджикский (славянский) университет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78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2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err="1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rtsu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66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2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самопрезентация</a:t>
                      </a:r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студента пример рассказ о себе</a:t>
                      </a:r>
                      <a:endParaRPr lang="ru-RU" sz="9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48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2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www.rtsu.tj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40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2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официальный сайт </a:t>
                      </a:r>
                      <a:r>
                        <a:rPr lang="ru-RU" sz="9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ртсу</a:t>
                      </a:r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в </a:t>
                      </a:r>
                      <a:r>
                        <a:rPr lang="ru-RU" sz="9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душанбе</a:t>
                      </a:r>
                      <a:endParaRPr lang="ru-RU" sz="9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39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2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таджикский славянский университет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38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2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министерство образования </a:t>
                      </a:r>
                      <a:r>
                        <a:rPr lang="ru-RU" sz="900" b="0" dirty="0" err="1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таджикистана</a:t>
                      </a:r>
                      <a:r>
                        <a:rPr lang="ru-RU" sz="900" b="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официальный сайт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37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2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российско-таджикский славянский университет официальный сайт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34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2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министерство образования  и науки республики</a:t>
                      </a:r>
                      <a:r>
                        <a:rPr lang="ru-RU" sz="900" b="0" baseline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900" b="0" baseline="0" dirty="0" err="1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таджикистан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32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2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министерство образования  </a:t>
                      </a:r>
                      <a:r>
                        <a:rPr lang="ru-RU" sz="900" b="0" dirty="0" err="1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таджикистана</a:t>
                      </a:r>
                      <a:endParaRPr lang="ru-RU" sz="9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2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самопрезентация</a:t>
                      </a:r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о себе образец текста для студентов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2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самопрезентация</a:t>
                      </a:r>
                      <a:r>
                        <a:rPr lang="ru-RU" sz="9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о себе образец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1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21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08" marR="5590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славянский университет в </a:t>
                      </a:r>
                      <a:r>
                        <a:rPr lang="ru-RU" sz="900" b="0" dirty="0" err="1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душанбе</a:t>
                      </a:r>
                      <a:r>
                        <a:rPr lang="ru-RU" sz="9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официальный</a:t>
                      </a:r>
                      <a:r>
                        <a:rPr lang="ru-RU" sz="900" b="0" baseline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сайт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276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22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08" marR="5590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министерство образования  и науки  </a:t>
                      </a:r>
                      <a:r>
                        <a:rPr lang="ru-RU" sz="900" b="0" baseline="0" dirty="0" err="1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таджикистана</a:t>
                      </a:r>
                      <a:r>
                        <a:rPr lang="ru-RU" sz="900" b="0" baseline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9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официальный сайт</a:t>
                      </a:r>
                      <a:endParaRPr lang="ru-RU" sz="900" b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71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23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908" marR="5590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ртсу</a:t>
                      </a:r>
                      <a:r>
                        <a:rPr lang="ru-RU" sz="11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b="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душанбе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61793" name="Picture 1" descr="C:\Users\Nekruz\Desktop\open-flash-chart-590x3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9468"/>
            <a:ext cx="303524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87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0"/>
            <a:ext cx="7740352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rgbClr val="074C87"/>
              </a:solidFill>
            </a:endParaRPr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10796" y="193204"/>
            <a:ext cx="7653536" cy="864096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Сайт в </a:t>
            </a:r>
            <a:r>
              <a:rPr lang="ru-RU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мировых </a:t>
            </a:r>
            <a:r>
              <a:rPr lang="ru-RU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рейтингах</a:t>
            </a:r>
            <a:br>
              <a:rPr lang="ru-RU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Результаты рейтинга «</a:t>
            </a:r>
            <a:r>
              <a:rPr lang="ru-RU" sz="20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Webometrics</a:t>
            </a:r>
            <a:r>
              <a:rPr lang="ru-RU" sz="2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» за </a:t>
            </a:r>
            <a:r>
              <a:rPr lang="ru-RU" sz="20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июль 2017 </a:t>
            </a:r>
            <a:r>
              <a:rPr lang="ru-RU" sz="2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г</a:t>
            </a:r>
            <a:r>
              <a:rPr lang="ru-RU" sz="20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  <a:endParaRPr lang="ru-RU" sz="3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r>
              <a:rPr lang="en-US" sz="1400" b="1" dirty="0" smtClean="0">
                <a:solidFill>
                  <a:schemeClr val="bg1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chemeClr val="bg1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pic>
        <p:nvPicPr>
          <p:cNvPr id="7" name="Рисунок 6" descr="univer candara bol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362635" y="1794825"/>
            <a:ext cx="4104457" cy="901217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745432" y="1264712"/>
            <a:ext cx="7056784" cy="332098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Рейтинг </a:t>
            </a:r>
            <a:r>
              <a:rPr lang="ru-RU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Webometrics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рассчитывается 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группой </a:t>
            </a:r>
            <a:r>
              <a:rPr lang="ru-RU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Cybermetrics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Национального Исследовательского Совета (Испания). Рейтинг вуза определяется, исходя из оценки содержания и популярности вузовских веб-сайтов, а также влиятельности в Интернет-пространстве. Данные рейтинга рассчитываются два раза в год – в июле и январе. В 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июле 2017 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года в рейтинг были включены 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университетов Республики Таджикистан.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855788" y="4418271"/>
            <a:ext cx="6820668" cy="1123444"/>
            <a:chOff x="1567756" y="4240520"/>
            <a:chExt cx="7899832" cy="1301195"/>
          </a:xfrm>
        </p:grpSpPr>
        <p:pic>
          <p:nvPicPr>
            <p:cNvPr id="162818" name="Picture 2" descr="http://i.stack.imgur.com/SzO5i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17" t="12106" r="17782" b="22208"/>
            <a:stretch/>
          </p:blipFill>
          <p:spPr bwMode="auto">
            <a:xfrm>
              <a:off x="1567756" y="4247331"/>
              <a:ext cx="2644204" cy="1294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://i.stack.imgur.com/SzO5i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17" t="12106" r="17782" b="22208"/>
            <a:stretch/>
          </p:blipFill>
          <p:spPr bwMode="auto">
            <a:xfrm>
              <a:off x="4217062" y="4240520"/>
              <a:ext cx="2644204" cy="1294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http://i.stack.imgur.com/SzO5i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17" t="12106" r="17782" b="22208"/>
            <a:stretch/>
          </p:blipFill>
          <p:spPr bwMode="auto">
            <a:xfrm>
              <a:off x="6823384" y="4240520"/>
              <a:ext cx="2644204" cy="1294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4857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0"/>
            <a:ext cx="7740352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rgbClr val="074C87"/>
              </a:solidFill>
            </a:endParaRPr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10796" y="193204"/>
            <a:ext cx="7653536" cy="864096"/>
          </a:xfrm>
        </p:spPr>
        <p:txBody>
          <a:bodyPr/>
          <a:lstStyle/>
          <a:p>
            <a:r>
              <a:rPr lang="ru-RU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Рейтинг сайта РТСУ</a:t>
            </a:r>
            <a:endParaRPr lang="ru-RU" sz="3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r>
              <a:rPr lang="en-US" sz="1400" b="1" dirty="0" smtClean="0">
                <a:solidFill>
                  <a:schemeClr val="bg1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chemeClr val="bg1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pic>
        <p:nvPicPr>
          <p:cNvPr id="7" name="Рисунок 6" descr="univer candara bol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362635" y="1794825"/>
            <a:ext cx="4104457" cy="901217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475656" y="1192704"/>
            <a:ext cx="7326560" cy="3320980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Место </a:t>
            </a:r>
            <a:r>
              <a:rPr lang="ru-RU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рейтинге 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мира– </a:t>
            </a:r>
            <a:r>
              <a:rPr lang="ru-RU" sz="2000" b="1" dirty="0"/>
              <a:t>16115 </a:t>
            </a:r>
            <a:r>
              <a:rPr lang="ru-RU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из </a:t>
            </a:r>
            <a:r>
              <a:rPr lang="ru-RU" sz="2000" b="1" dirty="0"/>
              <a:t>27764 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(до 01.0</a:t>
            </a:r>
            <a:r>
              <a:rPr lang="en-US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.2017 был</a:t>
            </a:r>
            <a:r>
              <a:rPr lang="ru-RU" sz="2000" dirty="0"/>
              <a:t>и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</a:t>
            </a:r>
            <a:r>
              <a:rPr lang="en-US" sz="2000" dirty="0"/>
              <a:t>16897</a:t>
            </a:r>
            <a:r>
              <a:rPr lang="ru-RU" sz="2000" b="1" dirty="0" smtClean="0"/>
              <a:t> 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месте) 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Место в рейтинге Азии </a:t>
            </a:r>
            <a:r>
              <a:rPr lang="ru-RU" sz="2000" b="1" dirty="0"/>
              <a:t>– 6639 из 13045 </a:t>
            </a:r>
            <a:r>
              <a:rPr lang="ru-RU" sz="2000" dirty="0"/>
              <a:t>(до 01.0</a:t>
            </a:r>
            <a:r>
              <a:rPr lang="en-US" sz="2000" dirty="0"/>
              <a:t>7</a:t>
            </a:r>
            <a:r>
              <a:rPr lang="ru-RU" sz="2000" dirty="0"/>
              <a:t>.2017 </a:t>
            </a:r>
            <a:r>
              <a:rPr lang="ru-RU" sz="2000" dirty="0" smtClean="0"/>
              <a:t>были </a:t>
            </a:r>
            <a:r>
              <a:rPr lang="ru-RU" sz="2000" dirty="0"/>
              <a:t>в </a:t>
            </a:r>
            <a:r>
              <a:rPr lang="en-US" sz="2000" dirty="0" smtClean="0"/>
              <a:t>6814</a:t>
            </a:r>
            <a:r>
              <a:rPr lang="ru-RU" sz="2000" b="1" dirty="0" smtClean="0"/>
              <a:t> </a:t>
            </a:r>
            <a:r>
              <a:rPr lang="ru-RU" sz="2000" dirty="0"/>
              <a:t>месте</a:t>
            </a:r>
            <a:r>
              <a:rPr lang="ru-RU" sz="2000" dirty="0" smtClean="0"/>
              <a:t>)</a:t>
            </a:r>
            <a:r>
              <a:rPr lang="en-US" sz="2000" dirty="0" smtClean="0"/>
              <a:t> 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(вузы 46 стран)</a:t>
            </a:r>
            <a:endParaRPr lang="ru-RU" sz="2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первом месте Университет Токио)</a:t>
            </a:r>
          </a:p>
        </p:txBody>
      </p:sp>
      <p:pic>
        <p:nvPicPr>
          <p:cNvPr id="163843" name="Picture 3" descr="C:\Users\Nekruz\Desktop\statistic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5" t="14213" r="44657" b="6815"/>
          <a:stretch/>
        </p:blipFill>
        <p:spPr bwMode="auto">
          <a:xfrm flipH="1">
            <a:off x="4261656" y="3145532"/>
            <a:ext cx="4018270" cy="22553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18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0"/>
            <a:ext cx="7740352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rgbClr val="074C87"/>
              </a:solidFill>
            </a:endParaRPr>
          </a:p>
        </p:txBody>
      </p:sp>
      <p:sp>
        <p:nvSpPr>
          <p:cNvPr id="11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r>
              <a:rPr lang="en-US" sz="1400" b="1" dirty="0" smtClean="0">
                <a:solidFill>
                  <a:schemeClr val="bg1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chemeClr val="bg1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pic>
        <p:nvPicPr>
          <p:cNvPr id="7" name="Рисунок 6" descr="univer candara bol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362635" y="1794825"/>
            <a:ext cx="4104457" cy="901217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628056" y="5305772"/>
            <a:ext cx="7264424" cy="273629"/>
          </a:xfrm>
        </p:spPr>
        <p:txBody>
          <a:bodyPr/>
          <a:lstStyle/>
          <a:p>
            <a:pPr marL="0" indent="0">
              <a:buNone/>
            </a:pP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*(</a:t>
            </a:r>
            <a:r>
              <a:rPr lang="ru-RU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 </a:t>
            </a: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01.0</a:t>
            </a:r>
            <a:r>
              <a:rPr lang="en-US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</a:t>
            </a: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.2017 </a:t>
            </a:r>
            <a:r>
              <a:rPr lang="ru-RU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был на </a:t>
            </a:r>
            <a:r>
              <a:rPr lang="ru-RU" sz="1200" dirty="0" smtClean="0"/>
              <a:t>6814</a:t>
            </a: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-месте </a:t>
            </a:r>
            <a:r>
              <a:rPr lang="ru-RU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из </a:t>
            </a: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13046)</a:t>
            </a:r>
            <a:endParaRPr lang="ru-RU" sz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 bwMode="auto">
          <a:xfrm>
            <a:off x="1619672" y="193205"/>
            <a:ext cx="7334944" cy="504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ru-RU" sz="2000" b="1" dirty="0" smtClean="0"/>
              <a:t>*Место в рейтинге </a:t>
            </a:r>
            <a:r>
              <a:rPr lang="ru-RU" sz="2000" b="1" dirty="0" smtClean="0"/>
              <a:t>Азии</a:t>
            </a:r>
            <a:r>
              <a:rPr lang="ru-RU" sz="2000" b="1" dirty="0" smtClean="0"/>
              <a:t> </a:t>
            </a:r>
            <a:r>
              <a:rPr lang="ru-RU" sz="2000" b="1" dirty="0" smtClean="0"/>
              <a:t>– </a:t>
            </a:r>
            <a:r>
              <a:rPr lang="ru-RU" sz="2000" b="1" dirty="0" smtClean="0"/>
              <a:t>6639 </a:t>
            </a:r>
            <a:r>
              <a:rPr lang="ru-RU" sz="2000" b="1" dirty="0" smtClean="0"/>
              <a:t>из </a:t>
            </a:r>
            <a:r>
              <a:rPr lang="ru-RU" sz="2000" b="1" dirty="0" smtClean="0"/>
              <a:t>13046.</a:t>
            </a:r>
            <a:endParaRPr lang="ru-RU" sz="2000" dirty="0"/>
          </a:p>
        </p:txBody>
      </p:sp>
      <p:pic>
        <p:nvPicPr>
          <p:cNvPr id="14" name="Picture 2" descr="C:\Users\Nekruz\Desktop\2012051503charts-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4" r="22003"/>
          <a:stretch/>
        </p:blipFill>
        <p:spPr bwMode="auto">
          <a:xfrm>
            <a:off x="6876256" y="3577580"/>
            <a:ext cx="2018722" cy="193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50011"/>
            <a:ext cx="3791446" cy="46149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275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0"/>
            <a:ext cx="7740352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rgbClr val="074C87"/>
              </a:solidFill>
            </a:endParaRPr>
          </a:p>
        </p:txBody>
      </p:sp>
      <p:sp>
        <p:nvSpPr>
          <p:cNvPr id="11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r>
              <a:rPr lang="en-US" sz="1400" b="1" dirty="0" smtClean="0">
                <a:solidFill>
                  <a:schemeClr val="bg1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chemeClr val="bg1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pic>
        <p:nvPicPr>
          <p:cNvPr id="7" name="Рисунок 6" descr="univer candara bol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362635" y="1794825"/>
            <a:ext cx="4104457" cy="901217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628056" y="5305772"/>
            <a:ext cx="7264424" cy="273629"/>
          </a:xfrm>
        </p:spPr>
        <p:txBody>
          <a:bodyPr/>
          <a:lstStyle/>
          <a:p>
            <a:pPr marL="0" indent="0">
              <a:buNone/>
            </a:pP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*(</a:t>
            </a:r>
            <a:r>
              <a:rPr lang="ru-RU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 </a:t>
            </a: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01.0</a:t>
            </a:r>
            <a:r>
              <a:rPr lang="en-US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</a:t>
            </a: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.2017 </a:t>
            </a:r>
            <a:r>
              <a:rPr lang="ru-RU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был на </a:t>
            </a:r>
            <a:r>
              <a:rPr lang="en-US" sz="1200" dirty="0"/>
              <a:t>4</a:t>
            </a: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-месте </a:t>
            </a:r>
            <a:r>
              <a:rPr lang="ru-RU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из </a:t>
            </a: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ru-RU" sz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 bwMode="auto">
          <a:xfrm>
            <a:off x="1619672" y="193205"/>
            <a:ext cx="7334944" cy="504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ru-RU" sz="2000" b="1" dirty="0" smtClean="0"/>
              <a:t>*Место в рейтинге Таджикистана – </a:t>
            </a:r>
            <a:r>
              <a:rPr lang="en-US" sz="2000" b="1" dirty="0" smtClean="0"/>
              <a:t>2</a:t>
            </a:r>
            <a:r>
              <a:rPr lang="ru-RU" sz="2000" b="1" dirty="0" smtClean="0"/>
              <a:t> из 14.</a:t>
            </a:r>
            <a:endParaRPr lang="ru-RU" sz="2000" dirty="0"/>
          </a:p>
        </p:txBody>
      </p:sp>
      <p:pic>
        <p:nvPicPr>
          <p:cNvPr id="14" name="Picture 2" descr="C:\Users\Nekruz\Desktop\2012051503charts-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4" r="22003"/>
          <a:stretch/>
        </p:blipFill>
        <p:spPr bwMode="auto">
          <a:xfrm>
            <a:off x="6876256" y="3577580"/>
            <a:ext cx="2018722" cy="193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834" y="697260"/>
            <a:ext cx="4884771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161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9268"/>
          </a:xfrm>
          <a:solidFill>
            <a:srgbClr val="094C89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Информационный центр РТСУ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225652"/>
            <a:ext cx="3888432" cy="1008112"/>
          </a:xfrm>
        </p:spPr>
        <p:txBody>
          <a:bodyPr anchor="b"/>
          <a:lstStyle/>
          <a:p>
            <a:pPr marL="0" indent="0">
              <a:buNone/>
            </a:pPr>
            <a:r>
              <a:rPr lang="en-US" sz="1600" dirty="0" smtClean="0">
                <a:solidFill>
                  <a:srgbClr val="074C87"/>
                </a:solidFill>
                <a:latin typeface="+mj-lt"/>
                <a:cs typeface="Courier New" pitchFamily="49" charset="0"/>
              </a:rPr>
              <a:t>www.rtsu.tj</a:t>
            </a:r>
            <a:endParaRPr lang="ru-RU" sz="1600" dirty="0" smtClean="0">
              <a:solidFill>
                <a:srgbClr val="074C87"/>
              </a:solidFill>
              <a:latin typeface="+mj-lt"/>
              <a:cs typeface="Courier New" pitchFamily="49" charset="0"/>
            </a:endParaRPr>
          </a:p>
          <a:p>
            <a:pPr marL="0" indent="0">
              <a:buNone/>
            </a:pPr>
            <a:r>
              <a:rPr lang="ru-RU" sz="1600" dirty="0" err="1" smtClean="0">
                <a:solidFill>
                  <a:srgbClr val="074C87"/>
                </a:solidFill>
                <a:latin typeface="+mj-lt"/>
                <a:cs typeface="Courier New" pitchFamily="49" charset="0"/>
              </a:rPr>
              <a:t>Ульмасов</a:t>
            </a:r>
            <a:r>
              <a:rPr lang="ru-RU" sz="1600" dirty="0" smtClean="0">
                <a:solidFill>
                  <a:srgbClr val="074C87"/>
                </a:solidFill>
                <a:latin typeface="+mj-lt"/>
                <a:cs typeface="Courier New" pitchFamily="49" charset="0"/>
              </a:rPr>
              <a:t> Р.У.</a:t>
            </a:r>
          </a:p>
          <a:p>
            <a:pPr marL="0" indent="0">
              <a:buNone/>
            </a:pPr>
            <a:r>
              <a:rPr lang="ru-RU" sz="1600" dirty="0" err="1" smtClean="0">
                <a:solidFill>
                  <a:srgbClr val="074C87"/>
                </a:solidFill>
                <a:latin typeface="+mj-lt"/>
                <a:cs typeface="Courier New" pitchFamily="49" charset="0"/>
              </a:rPr>
              <a:t>Джабаров</a:t>
            </a:r>
            <a:r>
              <a:rPr lang="ru-RU" sz="1600" dirty="0" smtClean="0">
                <a:solidFill>
                  <a:srgbClr val="074C87"/>
                </a:solidFill>
                <a:latin typeface="+mj-lt"/>
                <a:cs typeface="Courier New" pitchFamily="49" charset="0"/>
              </a:rPr>
              <a:t> А.З.</a:t>
            </a:r>
            <a:endParaRPr lang="ru-RU" sz="1600" dirty="0">
              <a:solidFill>
                <a:srgbClr val="074C87"/>
              </a:solidFill>
              <a:latin typeface="+mj-lt"/>
              <a:cs typeface="Courier New" pitchFamily="49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-2932" y="1942292"/>
            <a:ext cx="9144000" cy="76926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sz="4800" b="1" dirty="0" smtClean="0">
                <a:solidFill>
                  <a:srgbClr val="074C87"/>
                </a:solidFill>
              </a:rPr>
              <a:t>Спасибо за внимание!</a:t>
            </a:r>
            <a:endParaRPr lang="ru-RU" sz="4800" dirty="0">
              <a:solidFill>
                <a:srgbClr val="074C87"/>
              </a:solidFill>
            </a:endParaRPr>
          </a:p>
        </p:txBody>
      </p:sp>
      <p:pic>
        <p:nvPicPr>
          <p:cNvPr id="11" name="Picture 2" descr="C:\Users\Nekruz\Desktop\statistics-stats-backgrounds-wallpaper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69" t="27173"/>
          <a:stretch/>
        </p:blipFill>
        <p:spPr bwMode="auto">
          <a:xfrm>
            <a:off x="6538766" y="3145532"/>
            <a:ext cx="2197398" cy="221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62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2"/>
            <a:ext cx="9144000" cy="817562"/>
          </a:xfrm>
          <a:solidFill>
            <a:srgbClr val="094C89"/>
          </a:solidFill>
        </p:spPr>
        <p:txBody>
          <a:bodyPr/>
          <a:lstStyle/>
          <a:p>
            <a:r>
              <a:rPr lang="ru-RU" sz="2400" dirty="0" smtClean="0">
                <a:solidFill>
                  <a:srgbClr val="FFFFFF"/>
                </a:solidFill>
              </a:rPr>
              <a:t>Деятельность сайта </a:t>
            </a:r>
            <a:r>
              <a:rPr lang="ru-RU" sz="2400" dirty="0">
                <a:solidFill>
                  <a:srgbClr val="FFFFFF"/>
                </a:solidFill>
              </a:rPr>
              <a:t>з</a:t>
            </a:r>
            <a:r>
              <a:rPr lang="ru-RU" sz="2400" dirty="0" smtClean="0">
                <a:solidFill>
                  <a:srgbClr val="FFFFFF"/>
                </a:solidFill>
              </a:rPr>
              <a:t>а </a:t>
            </a:r>
            <a:r>
              <a:rPr lang="ru-RU" sz="2400" dirty="0">
                <a:solidFill>
                  <a:srgbClr val="FFFFFF"/>
                </a:solidFill>
              </a:rPr>
              <a:t>период с </a:t>
            </a:r>
            <a:r>
              <a:rPr lang="ru-RU" sz="2400" dirty="0" smtClean="0">
                <a:solidFill>
                  <a:srgbClr val="FFFFFF"/>
                </a:solidFill>
              </a:rPr>
              <a:t>2017-02-01 </a:t>
            </a:r>
            <a:r>
              <a:rPr lang="ru-RU" sz="2400" dirty="0">
                <a:solidFill>
                  <a:srgbClr val="FFFFFF"/>
                </a:solidFill>
              </a:rPr>
              <a:t>по </a:t>
            </a:r>
            <a:r>
              <a:rPr lang="ru-RU" sz="2400" dirty="0" smtClean="0">
                <a:solidFill>
                  <a:srgbClr val="FFFFFF"/>
                </a:solidFill>
              </a:rPr>
              <a:t>2017-08-20. </a:t>
            </a:r>
            <a:endParaRPr lang="ru-RU" sz="2400" dirty="0">
              <a:solidFill>
                <a:srgbClr val="FFFFFF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985292"/>
            <a:ext cx="7344816" cy="4104456"/>
          </a:xfrm>
          <a:solidFill>
            <a:schemeClr val="bg1"/>
          </a:solidFill>
        </p:spPr>
        <p:txBody>
          <a:bodyPr/>
          <a:lstStyle/>
          <a:p>
            <a:pPr marL="0" lvl="0" indent="0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Были размещены:</a:t>
            </a:r>
            <a:endParaRPr lang="ru-RU" sz="1600" b="1" dirty="0" smtClean="0">
              <a:solidFill>
                <a:schemeClr val="tx1"/>
              </a:solidFill>
            </a:endParaRPr>
          </a:p>
          <a:p>
            <a:pPr marL="539750" lvl="0"/>
            <a:r>
              <a:rPr lang="ru-RU" sz="1600" dirty="0" smtClean="0">
                <a:latin typeface="+mn-lt"/>
                <a:ea typeface="+mn-ea"/>
                <a:cs typeface="+mn-cs"/>
              </a:rPr>
              <a:t>436 </a:t>
            </a:r>
            <a:r>
              <a:rPr lang="ru-RU" sz="1600" dirty="0">
                <a:latin typeface="+mn-lt"/>
                <a:ea typeface="+mn-ea"/>
                <a:cs typeface="+mn-cs"/>
              </a:rPr>
              <a:t>новостей</a:t>
            </a:r>
          </a:p>
          <a:p>
            <a:pPr marL="539750" lvl="0"/>
            <a:r>
              <a:rPr lang="ru-RU" sz="1600" dirty="0" smtClean="0">
                <a:latin typeface="+mn-lt"/>
                <a:ea typeface="+mn-ea"/>
                <a:cs typeface="+mn-cs"/>
              </a:rPr>
              <a:t>54 </a:t>
            </a:r>
            <a:r>
              <a:rPr lang="ru-RU" sz="1600" dirty="0">
                <a:latin typeface="+mn-lt"/>
                <a:ea typeface="+mn-ea"/>
                <a:cs typeface="+mn-cs"/>
              </a:rPr>
              <a:t>объявлений, </a:t>
            </a:r>
          </a:p>
          <a:p>
            <a:pPr marL="539750" lvl="0"/>
            <a:r>
              <a:rPr lang="ru-RU" sz="1600" dirty="0" smtClean="0">
                <a:latin typeface="+mn-lt"/>
                <a:ea typeface="+mn-ea"/>
                <a:cs typeface="+mn-cs"/>
              </a:rPr>
              <a:t>140 </a:t>
            </a:r>
            <a:r>
              <a:rPr lang="ru-RU" sz="1600" dirty="0">
                <a:latin typeface="+mn-lt"/>
                <a:ea typeface="+mn-ea"/>
                <a:cs typeface="+mn-cs"/>
              </a:rPr>
              <a:t>мероприятий, </a:t>
            </a:r>
          </a:p>
          <a:p>
            <a:pPr marL="539750" lvl="0"/>
            <a:r>
              <a:rPr lang="ru-RU" sz="1600" dirty="0" smtClean="0"/>
              <a:t>25</a:t>
            </a:r>
            <a:r>
              <a:rPr lang="ru-RU" sz="1600" dirty="0" smtClean="0">
                <a:latin typeface="+mn-lt"/>
                <a:ea typeface="+mn-ea"/>
                <a:cs typeface="+mn-cs"/>
              </a:rPr>
              <a:t> </a:t>
            </a:r>
            <a:r>
              <a:rPr lang="ru-RU" sz="1600" dirty="0">
                <a:latin typeface="+mn-lt"/>
                <a:ea typeface="+mn-ea"/>
                <a:cs typeface="+mn-cs"/>
              </a:rPr>
              <a:t>сотрудника (фото, биография сотрудников кафедр), </a:t>
            </a:r>
          </a:p>
          <a:p>
            <a:pPr marL="539750" lvl="0"/>
            <a:r>
              <a:rPr lang="ru-RU" sz="1600" dirty="0" smtClean="0">
                <a:latin typeface="+mn-lt"/>
                <a:ea typeface="+mn-ea"/>
                <a:cs typeface="+mn-cs"/>
              </a:rPr>
              <a:t>12 </a:t>
            </a:r>
            <a:r>
              <a:rPr lang="ru-RU" sz="1600" dirty="0"/>
              <a:t>размещений отзывов диссертаций, </a:t>
            </a:r>
          </a:p>
          <a:p>
            <a:pPr marL="539750" lvl="0"/>
            <a:r>
              <a:rPr lang="ru-RU" sz="1600" dirty="0"/>
              <a:t>9</a:t>
            </a:r>
            <a:r>
              <a:rPr lang="ru-RU" sz="1600" dirty="0" smtClean="0"/>
              <a:t> </a:t>
            </a:r>
            <a:r>
              <a:rPr lang="ru-RU" sz="1600" dirty="0"/>
              <a:t>о</a:t>
            </a:r>
            <a:r>
              <a:rPr lang="ru-RU" sz="1600" dirty="0" smtClean="0"/>
              <a:t>бъявлений о защите, </a:t>
            </a:r>
          </a:p>
          <a:p>
            <a:pPr marL="539750" lvl="0"/>
            <a:r>
              <a:rPr lang="ru-RU" sz="1600" dirty="0" smtClean="0"/>
              <a:t>6 размещений итогов защиты  </a:t>
            </a:r>
          </a:p>
          <a:p>
            <a:pPr marL="539750" lvl="0"/>
            <a:r>
              <a:rPr lang="ru-RU" sz="1600" dirty="0"/>
              <a:t>8</a:t>
            </a:r>
            <a:r>
              <a:rPr lang="ru-RU" sz="1600" dirty="0" smtClean="0"/>
              <a:t> размещений диссертаций и отзывов научного руководителя</a:t>
            </a:r>
          </a:p>
          <a:p>
            <a:pPr marL="539750" lvl="0"/>
            <a:r>
              <a:rPr lang="ru-RU" sz="1600" dirty="0" smtClean="0">
                <a:latin typeface="+mn-lt"/>
                <a:ea typeface="+mn-ea"/>
                <a:cs typeface="+mn-cs"/>
              </a:rPr>
              <a:t>133 </a:t>
            </a:r>
            <a:r>
              <a:rPr lang="ru-RU" sz="1600" dirty="0">
                <a:latin typeface="+mn-lt"/>
                <a:ea typeface="+mn-ea"/>
                <a:cs typeface="+mn-cs"/>
              </a:rPr>
              <a:t>статей в </a:t>
            </a:r>
            <a:r>
              <a:rPr lang="ru-RU" sz="1600" dirty="0"/>
              <a:t>4</a:t>
            </a:r>
            <a:r>
              <a:rPr lang="ru-RU" sz="1600" dirty="0" smtClean="0">
                <a:latin typeface="+mn-lt"/>
                <a:ea typeface="+mn-ea"/>
                <a:cs typeface="+mn-cs"/>
              </a:rPr>
              <a:t> </a:t>
            </a:r>
            <a:r>
              <a:rPr lang="ru-RU" sz="1600" dirty="0">
                <a:latin typeface="+mn-lt"/>
                <a:ea typeface="+mn-ea"/>
                <a:cs typeface="+mn-cs"/>
              </a:rPr>
              <a:t>вестниках</a:t>
            </a:r>
          </a:p>
          <a:p>
            <a:pPr marL="539750" lvl="0"/>
            <a:r>
              <a:rPr lang="ru-RU" sz="1600" dirty="0" smtClean="0">
                <a:latin typeface="+mn-lt"/>
                <a:ea typeface="+mn-ea"/>
                <a:cs typeface="+mn-cs"/>
              </a:rPr>
              <a:t>50 </a:t>
            </a:r>
            <a:r>
              <a:rPr lang="ru-RU" sz="1600" dirty="0">
                <a:latin typeface="+mn-lt"/>
                <a:ea typeface="+mn-ea"/>
                <a:cs typeface="+mn-cs"/>
              </a:rPr>
              <a:t>мероприятий воспитательной работы (Воспитательная работа</a:t>
            </a:r>
            <a:r>
              <a:rPr lang="ru-RU" sz="1600" dirty="0" smtClean="0">
                <a:latin typeface="+mn-lt"/>
                <a:ea typeface="+mn-ea"/>
                <a:cs typeface="+mn-cs"/>
              </a:rPr>
              <a:t>)</a:t>
            </a:r>
          </a:p>
          <a:p>
            <a:pPr marL="539750"/>
            <a:r>
              <a:rPr lang="ru-RU" sz="1600" dirty="0" smtClean="0"/>
              <a:t>3 </a:t>
            </a:r>
            <a:r>
              <a:rPr lang="ru-RU" sz="1600" dirty="0"/>
              <a:t>объявление по стипендиальной </a:t>
            </a:r>
            <a:r>
              <a:rPr lang="ru-RU" sz="1600" dirty="0" smtClean="0"/>
              <a:t>программе</a:t>
            </a:r>
            <a:endParaRPr lang="ru-RU" sz="1600" dirty="0"/>
          </a:p>
        </p:txBody>
      </p:sp>
      <p:sp>
        <p:nvSpPr>
          <p:cNvPr id="7" name="Rectangle 125"/>
          <p:cNvSpPr>
            <a:spLocks noChangeArrowheads="1"/>
          </p:cNvSpPr>
          <p:nvPr/>
        </p:nvSpPr>
        <p:spPr bwMode="auto">
          <a:xfrm>
            <a:off x="0" y="5305772"/>
            <a:ext cx="9144000" cy="409228"/>
          </a:xfrm>
          <a:prstGeom prst="rect">
            <a:avLst/>
          </a:prstGeom>
          <a:solidFill>
            <a:srgbClr val="094C89"/>
          </a:solidFill>
          <a:ln>
            <a:noFill/>
          </a:ln>
          <a:effectLst/>
        </p:spPr>
        <p:txBody>
          <a:bodyPr anchor="t"/>
          <a:lstStyle/>
          <a:p>
            <a:pPr algn="ctr"/>
            <a:r>
              <a:rPr lang="en-US" sz="1400" b="1" dirty="0" smtClean="0">
                <a:solidFill>
                  <a:srgbClr val="FFFFFF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rgbClr val="FFFFFF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pic>
        <p:nvPicPr>
          <p:cNvPr id="106502" name="Picture 6" descr="Image result for ch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1" t="3320" r="10981" b="4193"/>
          <a:stretch/>
        </p:blipFill>
        <p:spPr bwMode="auto">
          <a:xfrm>
            <a:off x="6980662" y="1330713"/>
            <a:ext cx="1672683" cy="159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985292"/>
            <a:ext cx="7344816" cy="4104456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ru-RU" sz="1600" b="1" dirty="0" smtClean="0">
                <a:latin typeface="+mn-lt"/>
                <a:ea typeface="+mn-ea"/>
                <a:cs typeface="+mn-cs"/>
              </a:rPr>
              <a:t>Созданы </a:t>
            </a:r>
            <a:r>
              <a:rPr lang="ru-RU" sz="1600" b="1" dirty="0">
                <a:latin typeface="+mn-lt"/>
                <a:ea typeface="+mn-ea"/>
                <a:cs typeface="+mn-cs"/>
              </a:rPr>
              <a:t>и заполнены </a:t>
            </a:r>
            <a:r>
              <a:rPr lang="ru-RU" sz="1600" b="1" dirty="0" smtClean="0">
                <a:latin typeface="+mn-lt"/>
                <a:ea typeface="+mn-ea"/>
                <a:cs typeface="+mn-cs"/>
              </a:rPr>
              <a:t>~420 </a:t>
            </a:r>
            <a:r>
              <a:rPr lang="ru-RU" sz="1600" b="1" dirty="0">
                <a:latin typeface="+mn-lt"/>
                <a:ea typeface="+mn-ea"/>
                <a:cs typeface="+mn-cs"/>
              </a:rPr>
              <a:t>статических страниц</a:t>
            </a:r>
            <a:r>
              <a:rPr lang="ru-RU" sz="1600" b="1" dirty="0" smtClean="0">
                <a:latin typeface="+mn-lt"/>
                <a:ea typeface="+mn-ea"/>
                <a:cs typeface="+mn-cs"/>
              </a:rPr>
              <a:t>.</a:t>
            </a:r>
          </a:p>
          <a:p>
            <a:pPr marL="0" indent="0">
              <a:buNone/>
            </a:pPr>
            <a:r>
              <a:rPr lang="ru-RU" sz="1600" b="1" dirty="0" smtClean="0"/>
              <a:t>Обновлена информация во всех разделах и подразделах, в том числе информация:</a:t>
            </a:r>
          </a:p>
          <a:p>
            <a:r>
              <a:rPr lang="ru-RU" sz="1600" dirty="0" smtClean="0"/>
              <a:t>по разделу «Поступающим»</a:t>
            </a:r>
          </a:p>
          <a:p>
            <a:r>
              <a:rPr lang="ru-RU" sz="1600" dirty="0"/>
              <a:t>по разделу </a:t>
            </a:r>
            <a:r>
              <a:rPr lang="ru-RU" sz="1600" dirty="0" smtClean="0"/>
              <a:t>«Обучающимся»</a:t>
            </a:r>
            <a:endParaRPr lang="ru-RU" sz="1600" dirty="0"/>
          </a:p>
          <a:p>
            <a:r>
              <a:rPr lang="ru-RU" sz="1600" dirty="0"/>
              <a:t>по разделу </a:t>
            </a:r>
            <a:r>
              <a:rPr lang="ru-RU" sz="1600" dirty="0" smtClean="0"/>
              <a:t>«Университет»</a:t>
            </a:r>
            <a:endParaRPr lang="ru-RU" sz="1600" dirty="0"/>
          </a:p>
          <a:p>
            <a:r>
              <a:rPr lang="ru-RU" sz="1600" dirty="0"/>
              <a:t>по разделу </a:t>
            </a:r>
            <a:r>
              <a:rPr lang="ru-RU" sz="1600" dirty="0" smtClean="0"/>
              <a:t>«Факультеты» (Деканат, Кафедры)</a:t>
            </a:r>
            <a:endParaRPr lang="ru-RU" sz="1600" dirty="0"/>
          </a:p>
          <a:p>
            <a:r>
              <a:rPr lang="ru-RU" sz="1600" dirty="0"/>
              <a:t>по разделу </a:t>
            </a:r>
            <a:r>
              <a:rPr lang="ru-RU" sz="1600" dirty="0" smtClean="0"/>
              <a:t>«Наука»</a:t>
            </a:r>
            <a:endParaRPr lang="ru-RU" sz="1600" dirty="0"/>
          </a:p>
          <a:p>
            <a:r>
              <a:rPr lang="ru-RU" sz="1600" dirty="0"/>
              <a:t>по разделу </a:t>
            </a:r>
            <a:r>
              <a:rPr lang="ru-RU" sz="1600" dirty="0" smtClean="0"/>
              <a:t>«Международная деятельность»</a:t>
            </a:r>
            <a:endParaRPr lang="ru-RU" sz="1600" dirty="0"/>
          </a:p>
          <a:p>
            <a:r>
              <a:rPr lang="ru-RU" sz="1600" dirty="0"/>
              <a:t>по разделу </a:t>
            </a:r>
            <a:r>
              <a:rPr lang="ru-RU" sz="1600" dirty="0" smtClean="0"/>
              <a:t>«Воспитательная работа»</a:t>
            </a:r>
            <a:endParaRPr lang="ru-RU" sz="1600" dirty="0" smtClean="0"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ru-RU" sz="1600" b="1" dirty="0" smtClean="0"/>
              <a:t>Обновлено ~ 840 </a:t>
            </a:r>
            <a:r>
              <a:rPr lang="ru-RU" sz="1600" b="1" dirty="0"/>
              <a:t>статических страниц.</a:t>
            </a:r>
          </a:p>
          <a:p>
            <a:pPr marL="0" indent="0">
              <a:buNone/>
            </a:pPr>
            <a:endParaRPr lang="ru-RU" sz="16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125"/>
          <p:cNvSpPr>
            <a:spLocks noChangeArrowheads="1"/>
          </p:cNvSpPr>
          <p:nvPr/>
        </p:nvSpPr>
        <p:spPr bwMode="auto">
          <a:xfrm>
            <a:off x="0" y="5305772"/>
            <a:ext cx="9144000" cy="409228"/>
          </a:xfrm>
          <a:prstGeom prst="rect">
            <a:avLst/>
          </a:prstGeom>
          <a:solidFill>
            <a:srgbClr val="094C89"/>
          </a:solidFill>
          <a:ln>
            <a:noFill/>
          </a:ln>
          <a:effectLst/>
        </p:spPr>
        <p:txBody>
          <a:bodyPr anchor="t"/>
          <a:lstStyle/>
          <a:p>
            <a:pPr algn="ctr"/>
            <a:r>
              <a:rPr lang="en-US" sz="1400" b="1" dirty="0" smtClean="0">
                <a:solidFill>
                  <a:srgbClr val="FFFFFF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rgbClr val="FFFFFF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pic>
        <p:nvPicPr>
          <p:cNvPr id="106502" name="Picture 6" descr="Image result for ch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1" t="3320" r="10981" b="4193"/>
          <a:stretch/>
        </p:blipFill>
        <p:spPr bwMode="auto">
          <a:xfrm>
            <a:off x="7164288" y="1633364"/>
            <a:ext cx="1672683" cy="159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2"/>
            <a:ext cx="9144000" cy="817562"/>
          </a:xfrm>
          <a:solidFill>
            <a:srgbClr val="094C89"/>
          </a:solidFill>
        </p:spPr>
        <p:txBody>
          <a:bodyPr/>
          <a:lstStyle/>
          <a:p>
            <a:r>
              <a:rPr lang="ru-RU" sz="2400" dirty="0" smtClean="0">
                <a:solidFill>
                  <a:srgbClr val="FFFFFF"/>
                </a:solidFill>
              </a:rPr>
              <a:t>Деятельность сайта </a:t>
            </a:r>
            <a:r>
              <a:rPr lang="ru-RU" sz="2400" dirty="0">
                <a:solidFill>
                  <a:srgbClr val="FFFFFF"/>
                </a:solidFill>
              </a:rPr>
              <a:t>з</a:t>
            </a:r>
            <a:r>
              <a:rPr lang="ru-RU" sz="2400" dirty="0" smtClean="0">
                <a:solidFill>
                  <a:srgbClr val="FFFFFF"/>
                </a:solidFill>
              </a:rPr>
              <a:t>а </a:t>
            </a:r>
            <a:r>
              <a:rPr lang="ru-RU" sz="2400" dirty="0">
                <a:solidFill>
                  <a:srgbClr val="FFFFFF"/>
                </a:solidFill>
              </a:rPr>
              <a:t>период с </a:t>
            </a:r>
            <a:r>
              <a:rPr lang="ru-RU" sz="2400" dirty="0" smtClean="0">
                <a:solidFill>
                  <a:srgbClr val="FFFFFF"/>
                </a:solidFill>
              </a:rPr>
              <a:t>2017-02-01 </a:t>
            </a:r>
            <a:r>
              <a:rPr lang="ru-RU" sz="2400" dirty="0">
                <a:solidFill>
                  <a:srgbClr val="FFFFFF"/>
                </a:solidFill>
              </a:rPr>
              <a:t>по </a:t>
            </a:r>
            <a:r>
              <a:rPr lang="ru-RU" sz="2400" dirty="0" smtClean="0">
                <a:solidFill>
                  <a:srgbClr val="FFFFFF"/>
                </a:solidFill>
              </a:rPr>
              <a:t>2017-08-20. </a:t>
            </a:r>
            <a:endParaRPr lang="ru-RU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92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0"/>
            <a:ext cx="7740352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32666" y="337220"/>
            <a:ext cx="7653536" cy="864096"/>
          </a:xfrm>
        </p:spPr>
        <p:txBody>
          <a:bodyPr/>
          <a:lstStyle/>
          <a:p>
            <a:r>
              <a:rPr lang="ru-RU" sz="3600" b="1" dirty="0">
                <a:solidFill>
                  <a:schemeClr val="tx2"/>
                </a:solidFill>
              </a:rPr>
              <a:t>Закаченные файлы </a:t>
            </a:r>
            <a:r>
              <a:rPr lang="ru-RU" sz="3600" b="1" dirty="0" smtClean="0">
                <a:solidFill>
                  <a:schemeClr val="tx2"/>
                </a:solidFill>
              </a:rPr>
              <a:t>на </a:t>
            </a:r>
            <a:r>
              <a:rPr lang="ru-RU" sz="3600" b="1" dirty="0">
                <a:solidFill>
                  <a:schemeClr val="tx2"/>
                </a:solidFill>
              </a:rPr>
              <a:t>сайт для публичного пользования</a:t>
            </a:r>
            <a:r>
              <a:rPr lang="ru-RU" sz="3600" b="1" dirty="0" smtClean="0">
                <a:solidFill>
                  <a:schemeClr val="tx2"/>
                </a:solidFill>
              </a:rPr>
              <a:t>:</a:t>
            </a:r>
            <a:endParaRPr lang="ru-RU" sz="3600" dirty="0">
              <a:solidFill>
                <a:schemeClr val="tx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5636400"/>
              </p:ext>
            </p:extLst>
          </p:nvPr>
        </p:nvGraphicFramePr>
        <p:xfrm>
          <a:off x="1691681" y="1633364"/>
          <a:ext cx="6912767" cy="954148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924901"/>
                <a:gridCol w="803290"/>
                <a:gridCol w="1296144"/>
                <a:gridCol w="1171158"/>
                <a:gridCol w="1626175"/>
                <a:gridCol w="1091099"/>
              </a:tblGrid>
              <a:tr h="477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Аудио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4C8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Видео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4C8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Фотографии</a:t>
                      </a:r>
                      <a:endParaRPr lang="ru-RU" sz="1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4C8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Документы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4C8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Презентации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4C8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Архивы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4C87"/>
                    </a:solidFill>
                  </a:tcPr>
                </a:tc>
              </a:tr>
              <a:tr h="477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</a:rPr>
                        <a:t>88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5312</a:t>
                      </a:r>
                      <a:endParaRPr lang="ru-RU" sz="20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</a:rPr>
                        <a:t>1543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C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53604" name="Picture 4" descr="C:\Users\Nekruz\Desktop\Estadistic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073523"/>
            <a:ext cx="4508243" cy="235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r>
              <a:rPr lang="en-US" sz="1400" b="1" dirty="0" smtClean="0">
                <a:solidFill>
                  <a:schemeClr val="bg1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chemeClr val="bg1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01316"/>
          </a:xfrm>
          <a:solidFill>
            <a:srgbClr val="094C89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3600" dirty="0">
                <a:solidFill>
                  <a:srgbClr val="FFFFFF"/>
                </a:solidFill>
              </a:rPr>
              <a:t>Пользователями сайта произведены: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5331"/>
            <a:ext cx="8147248" cy="3528393"/>
          </a:xfrm>
        </p:spPr>
        <p:txBody>
          <a:bodyPr/>
          <a:lstStyle/>
          <a:p>
            <a:r>
              <a:rPr lang="ru-RU" b="1" dirty="0" smtClean="0">
                <a:solidFill>
                  <a:srgbClr val="074C87"/>
                </a:solidFill>
                <a:latin typeface="+mn-lt"/>
                <a:ea typeface="+mn-ea"/>
                <a:cs typeface="+mn-cs"/>
              </a:rPr>
              <a:t>~4812 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поисков на сайте (поиск внутри сайта РТСУ)</a:t>
            </a:r>
          </a:p>
          <a:p>
            <a:r>
              <a:rPr lang="ru-RU" b="1" dirty="0" smtClean="0">
                <a:solidFill>
                  <a:srgbClr val="074C87"/>
                </a:solidFill>
                <a:latin typeface="+mn-lt"/>
                <a:ea typeface="+mn-ea"/>
                <a:cs typeface="+mn-cs"/>
              </a:rPr>
              <a:t>~5415 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поисковых переходов (из поисковых систем в интернете)</a:t>
            </a:r>
          </a:p>
          <a:p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 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период </a:t>
            </a:r>
            <a:r>
              <a:rPr lang="ru-RU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 </a:t>
            </a:r>
            <a:r>
              <a:rPr lang="ru-RU" i="1" dirty="0" smtClean="0"/>
              <a:t>2017-02-01 </a:t>
            </a:r>
            <a:r>
              <a:rPr lang="ru-RU" i="1" dirty="0"/>
              <a:t>по </a:t>
            </a:r>
            <a:r>
              <a:rPr lang="ru-RU" i="1" dirty="0" smtClean="0"/>
              <a:t>2017-08-20 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сайт посещен </a:t>
            </a:r>
            <a:r>
              <a:rPr lang="ru-RU" b="1" dirty="0" smtClean="0">
                <a:solidFill>
                  <a:srgbClr val="074C87"/>
                </a:solidFill>
              </a:rPr>
              <a:t>23399 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раз.</a:t>
            </a:r>
            <a:endParaRPr lang="ru-RU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125"/>
          <p:cNvSpPr>
            <a:spLocks noChangeArrowheads="1"/>
          </p:cNvSpPr>
          <p:nvPr/>
        </p:nvSpPr>
        <p:spPr bwMode="auto">
          <a:xfrm>
            <a:off x="0" y="5305772"/>
            <a:ext cx="9144000" cy="409228"/>
          </a:xfrm>
          <a:prstGeom prst="rect">
            <a:avLst/>
          </a:prstGeom>
          <a:solidFill>
            <a:srgbClr val="094C89"/>
          </a:solidFill>
          <a:ln>
            <a:noFill/>
          </a:ln>
          <a:effectLst/>
        </p:spPr>
        <p:txBody>
          <a:bodyPr anchor="t"/>
          <a:lstStyle/>
          <a:p>
            <a:pPr algn="ctr"/>
            <a:r>
              <a:rPr lang="en-US" sz="1400" b="1" dirty="0" smtClean="0">
                <a:solidFill>
                  <a:srgbClr val="FFFFFF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rgbClr val="FFFFFF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60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9268"/>
          </a:xfrm>
          <a:solidFill>
            <a:srgbClr val="094C89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3200" dirty="0">
                <a:solidFill>
                  <a:srgbClr val="FFFFFF"/>
                </a:solidFill>
              </a:rPr>
              <a:t>Часто посещаемые страницы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1057301"/>
            <a:ext cx="4032448" cy="108012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Общее 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количество уникальных посещений свыше 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8000</a:t>
            </a:r>
            <a:endParaRPr lang="ru-RU" sz="20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433502"/>
              </p:ext>
            </p:extLst>
          </p:nvPr>
        </p:nvGraphicFramePr>
        <p:xfrm>
          <a:off x="323528" y="985292"/>
          <a:ext cx="4032448" cy="44336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3359"/>
                <a:gridCol w="2628969"/>
                <a:gridCol w="108012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70" marR="58570" marT="0" marB="0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Страницы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70" marR="5857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Просмотры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70" marR="5857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91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Главная страница</a:t>
                      </a: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43467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91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Факультеты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6365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91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Поступающим</a:t>
                      </a: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4328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91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Обучающимся</a:t>
                      </a: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3485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42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Юридический факультет</a:t>
                      </a: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2895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91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Факультет ИМО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2740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91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Новости</a:t>
                      </a: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2600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91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Абитуриентам</a:t>
                      </a: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2355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91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Филологический факультет</a:t>
                      </a: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2311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91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Экономический факультет</a:t>
                      </a: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2270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91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Министерство образования и науки РТ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2025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91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Объявления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91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Факультет Управления и ИТ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2012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91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Университет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1988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91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Сумма оплаты за обучение</a:t>
                      </a: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1728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91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Расписание занятий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1665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91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Главная страница (Английский вариант)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1623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91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Обучение на платной основе</a:t>
                      </a: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1382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91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Правила приёма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1159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91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Ректор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1156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570" marR="58570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54625" name="Picture 1" descr="C:\Users\Nekruz\Desktop\stat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9" t="17754" r="14420" b="11297"/>
          <a:stretch/>
        </p:blipFill>
        <p:spPr bwMode="auto">
          <a:xfrm>
            <a:off x="5004047" y="2497459"/>
            <a:ext cx="3879757" cy="2996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pPr algn="r"/>
            <a:r>
              <a:rPr lang="en-US" sz="1400" b="1" dirty="0" smtClean="0">
                <a:solidFill>
                  <a:srgbClr val="025198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rgbClr val="025198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03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7220"/>
            <a:ext cx="8496944" cy="592460"/>
          </a:xfrm>
        </p:spPr>
        <p:txBody>
          <a:bodyPr/>
          <a:lstStyle/>
          <a:p>
            <a:r>
              <a:rPr lang="ru-RU" sz="1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Посетители</a:t>
            </a:r>
            <a:r>
              <a:rPr lang="ru-RU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(среднее количество посетителей – </a:t>
            </a:r>
            <a:r>
              <a:rPr lang="ru-RU" sz="1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150</a:t>
            </a:r>
            <a:r>
              <a:rPr lang="ru-RU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в день)</a:t>
            </a:r>
            <a:endParaRPr lang="ru-RU" sz="3600" dirty="0"/>
          </a:p>
        </p:txBody>
      </p:sp>
      <p:sp>
        <p:nvSpPr>
          <p:cNvPr id="6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pPr algn="r"/>
            <a:r>
              <a:rPr lang="en-US" sz="1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chemeClr val="accent6">
                  <a:lumMod val="60000"/>
                  <a:lumOff val="40000"/>
                </a:schemeClr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539552" y="913284"/>
            <a:ext cx="8496944" cy="376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r>
              <a:rPr lang="ru-RU" sz="1400" i="1" dirty="0" smtClean="0"/>
              <a:t>(01 февраля 2017 года – 20 августа 2017 года)</a:t>
            </a:r>
            <a:endParaRPr lang="ru-RU" sz="3200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08" y="1360524"/>
            <a:ext cx="8937788" cy="3738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537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pPr algn="r"/>
            <a:r>
              <a:rPr lang="en-US" sz="1400" b="1" dirty="0" smtClean="0">
                <a:solidFill>
                  <a:srgbClr val="00B050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rgbClr val="00B050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467544" y="767258"/>
            <a:ext cx="8496944" cy="376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r>
              <a:rPr lang="ru-RU" sz="1400" i="1" dirty="0"/>
              <a:t>(01 февраля 2017 года – 20 августа 2017 года)</a:t>
            </a:r>
            <a:endParaRPr lang="ru-RU" sz="3200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88" y="1169466"/>
            <a:ext cx="7704856" cy="4053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00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0"/>
            <a:ext cx="7740352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25"/>
          <p:cNvSpPr>
            <a:spLocks noChangeArrowheads="1"/>
          </p:cNvSpPr>
          <p:nvPr/>
        </p:nvSpPr>
        <p:spPr bwMode="auto">
          <a:xfrm>
            <a:off x="0" y="5305772"/>
            <a:ext cx="9036496" cy="409228"/>
          </a:xfrm>
          <a:prstGeom prst="rect">
            <a:avLst/>
          </a:prstGeom>
          <a:noFill/>
          <a:ln>
            <a:noFill/>
          </a:ln>
          <a:effectLst/>
        </p:spPr>
        <p:txBody>
          <a:bodyPr anchor="t"/>
          <a:lstStyle/>
          <a:p>
            <a:r>
              <a:rPr lang="en-US" sz="1400" b="1" dirty="0" smtClean="0">
                <a:solidFill>
                  <a:schemeClr val="bg1"/>
                </a:solidFill>
                <a:latin typeface="Courier New" pitchFamily="49" charset="0"/>
                <a:ea typeface="Verdana" pitchFamily="34" charset="0"/>
                <a:cs typeface="Courier New" pitchFamily="49" charset="0"/>
              </a:rPr>
              <a:t>www.rtsu.tj</a:t>
            </a:r>
            <a:endParaRPr lang="es-ES" sz="1400" b="1" dirty="0">
              <a:solidFill>
                <a:schemeClr val="bg1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1418531" y="273249"/>
            <a:ext cx="2281089" cy="376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r>
              <a:rPr lang="ru-RU" sz="1400" i="1" dirty="0"/>
              <a:t>(01 февраля 2017 года – 20 августа 2017 года)</a:t>
            </a:r>
            <a:endParaRPr lang="ru-RU" sz="3200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0996"/>
            <a:ext cx="5345520" cy="5637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741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11429</TotalTime>
  <Words>741</Words>
  <Application>Microsoft Office PowerPoint</Application>
  <PresentationFormat>Экран (16:10)</PresentationFormat>
  <Paragraphs>257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Diseño predeterminado</vt:lpstr>
      <vt:lpstr>Информационный центр РТСУ</vt:lpstr>
      <vt:lpstr>Деятельность сайта за период с 2017-02-01 по 2017-08-20. </vt:lpstr>
      <vt:lpstr>Деятельность сайта за период с 2017-02-01 по 2017-08-20. </vt:lpstr>
      <vt:lpstr>Закаченные файлы на сайт для публичного пользования:</vt:lpstr>
      <vt:lpstr>Пользователями сайта произведены:</vt:lpstr>
      <vt:lpstr>Часто посещаемые страницы</vt:lpstr>
      <vt:lpstr>Посетители (среднее количество посетителей – 150 в день)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Поисковая фраза</vt:lpstr>
      <vt:lpstr>Сайт в мировых рейтингах Результаты рейтинга «Webometrics» за июль 2017 г.</vt:lpstr>
      <vt:lpstr>Рейтинг сайта РТСУ</vt:lpstr>
      <vt:lpstr>Презентация PowerPoint</vt:lpstr>
      <vt:lpstr>Презентация PowerPoint</vt:lpstr>
      <vt:lpstr>Информационный центр РТСУ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rtsu</dc:title>
  <dc:creator>Navruz</dc:creator>
  <cp:lastModifiedBy>Пользователь</cp:lastModifiedBy>
  <cp:revision>788</cp:revision>
  <dcterms:created xsi:type="dcterms:W3CDTF">2010-05-23T14:28:12Z</dcterms:created>
  <dcterms:modified xsi:type="dcterms:W3CDTF">2017-08-24T04:43:03Z</dcterms:modified>
</cp:coreProperties>
</file>